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511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5" name="Image 3" descr="preencoded.png"/>
          <p:cNvPicPr>
            <a:picLocks noChangeAspect="1"/>
          </p:cNvPicPr>
          <p:nvPr/>
        </p:nvPicPr>
        <p:blipFill>
          <a:blip r:embed="rId5"/>
          <a:stretch>
            <a:fillRect/>
          </a:stretch>
        </p:blipFill>
        <p:spPr>
          <a:xfrm>
            <a:off x="5751285" y="5396163"/>
            <a:ext cx="8065299" cy="1395182"/>
          </a:xfrm>
          <a:prstGeom prst="rect">
            <a:avLst/>
          </a:prstGeom>
        </p:spPr>
      </p:pic>
      <p:sp>
        <p:nvSpPr>
          <p:cNvPr id="6" name="Text 0"/>
          <p:cNvSpPr/>
          <p:nvPr/>
        </p:nvSpPr>
        <p:spPr>
          <a:xfrm>
            <a:off x="5806440" y="2112264"/>
            <a:ext cx="8010144" cy="3054096"/>
          </a:xfrm>
          <a:prstGeom prst="rect">
            <a:avLst/>
          </a:prstGeom>
          <a:noFill/>
          <a:ln/>
        </p:spPr>
        <p:txBody>
          <a:bodyPr wrap="square" lIns="0" tIns="0" rIns="0" bIns="0" rtlCol="0" anchor="t"/>
          <a:lstStyle/>
          <a:p>
            <a:pPr marL="0" indent="0" algn="l">
              <a:lnSpc>
                <a:spcPts val="8010"/>
              </a:lnSpc>
              <a:buNone/>
            </a:pPr>
            <a:r>
              <a:rPr lang="en-US" sz="6410" dirty="0">
                <a:solidFill>
                  <a:srgbClr val="F5F5F5"/>
                </a:solidFill>
                <a:latin typeface="思源黑体-思源黑体-Regular" pitchFamily="34" charset="0"/>
                <a:ea typeface="思源黑体-思源黑体-Regular" pitchFamily="34" charset="-122"/>
                <a:cs typeface="思源黑体-思源黑体-Regular" pitchFamily="34" charset="-120"/>
              </a:rPr>
              <a:t>Parallel and Distributed Computing</a:t>
            </a:r>
            <a:endParaRPr lang="en-US" sz="6410" dirty="0"/>
          </a:p>
        </p:txBody>
      </p:sp>
      <p:sp>
        <p:nvSpPr>
          <p:cNvPr id="8" name="Text 2"/>
          <p:cNvSpPr/>
          <p:nvPr/>
        </p:nvSpPr>
        <p:spPr>
          <a:xfrm>
            <a:off x="8010144" y="5528510"/>
            <a:ext cx="3525511" cy="1177651"/>
          </a:xfrm>
          <a:prstGeom prst="rect">
            <a:avLst/>
          </a:prstGeom>
          <a:noFill/>
          <a:ln/>
        </p:spPr>
        <p:txBody>
          <a:bodyPr wrap="none" lIns="0" tIns="0" rIns="0" bIns="0" rtlCol="0" anchor="t"/>
          <a:lstStyle/>
          <a:p>
            <a:pPr marL="0" indent="0" algn="ctr">
              <a:lnSpc>
                <a:spcPts val="2900"/>
              </a:lnSpc>
              <a:buNone/>
            </a:pPr>
            <a:r>
              <a:rPr lang="en-US" sz="2320" dirty="0">
                <a:solidFill>
                  <a:srgbClr val="F5F5F5"/>
                </a:solidFill>
                <a:latin typeface="思源黑体-思源黑体-Regular" pitchFamily="34" charset="0"/>
                <a:ea typeface="思源黑体-思源黑体-Regular" pitchFamily="34" charset="-122"/>
              </a:rPr>
              <a:t>Haider Zia</a:t>
            </a:r>
            <a:br>
              <a:rPr lang="en-US" sz="2320" dirty="0">
                <a:solidFill>
                  <a:srgbClr val="F5F5F5"/>
                </a:solidFill>
                <a:latin typeface="思源黑体-思源黑体-Regular" pitchFamily="34" charset="0"/>
                <a:ea typeface="思源黑体-思源黑体-Regular" pitchFamily="34" charset="-122"/>
              </a:rPr>
            </a:br>
            <a:r>
              <a:rPr lang="en-US" sz="2320" dirty="0">
                <a:solidFill>
                  <a:srgbClr val="F5F5F5"/>
                </a:solidFill>
                <a:latin typeface="思源黑体-思源黑体-Regular" pitchFamily="34" charset="0"/>
                <a:ea typeface="思源黑体-思源黑体-Regular" pitchFamily="34" charset="-122"/>
              </a:rPr>
              <a:t>Hammad Shabir</a:t>
            </a:r>
            <a:br>
              <a:rPr lang="en-US" sz="2320" dirty="0">
                <a:solidFill>
                  <a:srgbClr val="F5F5F5"/>
                </a:solidFill>
                <a:latin typeface="思源黑体-思源黑体-Regular" pitchFamily="34" charset="0"/>
                <a:ea typeface="思源黑体-思源黑体-Regular" pitchFamily="34" charset="-122"/>
              </a:rPr>
            </a:br>
            <a:r>
              <a:rPr lang="en-US" sz="2320" dirty="0" err="1">
                <a:solidFill>
                  <a:srgbClr val="F5F5F5"/>
                </a:solidFill>
                <a:latin typeface="思源黑体-思源黑体-Regular" pitchFamily="34" charset="0"/>
                <a:ea typeface="思源黑体-思源黑体-Regular" pitchFamily="34" charset="-122"/>
              </a:rPr>
              <a:t>Iqrash</a:t>
            </a:r>
            <a:r>
              <a:rPr lang="en-US" sz="2320" dirty="0">
                <a:solidFill>
                  <a:srgbClr val="F5F5F5"/>
                </a:solidFill>
                <a:latin typeface="思源黑体-思源黑体-Regular" pitchFamily="34" charset="0"/>
                <a:ea typeface="思源黑体-思源黑体-Regular" pitchFamily="34" charset="-122"/>
              </a:rPr>
              <a:t> Qureshi</a:t>
            </a:r>
            <a:endParaRPr lang="en-US" sz="23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68512"/>
          </a:xfrm>
          <a:prstGeom prst="rect">
            <a:avLst/>
          </a:prstGeom>
        </p:spPr>
      </p:pic>
      <p:pic>
        <p:nvPicPr>
          <p:cNvPr id="3" name="Image 1" descr="preencoded.png"/>
          <p:cNvPicPr>
            <a:picLocks noChangeAspect="1"/>
          </p:cNvPicPr>
          <p:nvPr/>
        </p:nvPicPr>
        <p:blipFill>
          <a:blip r:embed="rId4"/>
          <a:stretch>
            <a:fillRect/>
          </a:stretch>
        </p:blipFill>
        <p:spPr>
          <a:xfrm>
            <a:off x="3429000" y="4123944"/>
            <a:ext cx="7790688" cy="7790688"/>
          </a:xfrm>
          <a:prstGeom prst="rect">
            <a:avLst/>
          </a:prstGeom>
        </p:spPr>
      </p:pic>
      <p:pic>
        <p:nvPicPr>
          <p:cNvPr id="4" name="Image 2" descr="preencoded.png"/>
          <p:cNvPicPr>
            <a:picLocks noChangeAspect="1"/>
          </p:cNvPicPr>
          <p:nvPr/>
        </p:nvPicPr>
        <p:blipFill>
          <a:blip r:embed="rId5"/>
          <a:stretch>
            <a:fillRect/>
          </a:stretch>
        </p:blipFill>
        <p:spPr>
          <a:xfrm>
            <a:off x="3429000" y="4123944"/>
            <a:ext cx="7790688" cy="7790688"/>
          </a:xfrm>
          <a:prstGeom prst="rect">
            <a:avLst/>
          </a:prstGeom>
        </p:spPr>
      </p:pic>
      <p:pic>
        <p:nvPicPr>
          <p:cNvPr id="5" name="Image 3" descr="preencoded.png"/>
          <p:cNvPicPr>
            <a:picLocks noChangeAspect="1"/>
          </p:cNvPicPr>
          <p:nvPr/>
        </p:nvPicPr>
        <p:blipFill>
          <a:blip r:embed="rId6"/>
          <a:stretch>
            <a:fillRect/>
          </a:stretch>
        </p:blipFill>
        <p:spPr>
          <a:xfrm>
            <a:off x="3429000" y="4123944"/>
            <a:ext cx="7790688" cy="7790688"/>
          </a:xfrm>
          <a:prstGeom prst="rect">
            <a:avLst/>
          </a:prstGeom>
        </p:spPr>
      </p:pic>
      <p:sp>
        <p:nvSpPr>
          <p:cNvPr id="6" name="Text 0"/>
          <p:cNvSpPr/>
          <p:nvPr/>
        </p:nvSpPr>
        <p:spPr>
          <a:xfrm>
            <a:off x="7232904" y="4892040"/>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7" name="Text 1"/>
          <p:cNvSpPr/>
          <p:nvPr/>
        </p:nvSpPr>
        <p:spPr>
          <a:xfrm>
            <a:off x="9765792" y="634593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8" name="Text 2"/>
          <p:cNvSpPr/>
          <p:nvPr/>
        </p:nvSpPr>
        <p:spPr>
          <a:xfrm>
            <a:off x="4709160" y="634593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9" name="Text 3"/>
          <p:cNvSpPr/>
          <p:nvPr/>
        </p:nvSpPr>
        <p:spPr>
          <a:xfrm>
            <a:off x="832104" y="649224"/>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Proposed Parallelization Strategy/MPI (Inter-node Communication)</a:t>
            </a:r>
            <a:endParaRPr lang="en-US" sz="4640" dirty="0"/>
          </a:p>
        </p:txBody>
      </p:sp>
      <p:sp>
        <p:nvSpPr>
          <p:cNvPr id="10" name="Text 4"/>
          <p:cNvSpPr/>
          <p:nvPr/>
        </p:nvSpPr>
        <p:spPr>
          <a:xfrm>
            <a:off x="5394960" y="2660904"/>
            <a:ext cx="3858768" cy="996696"/>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After local SSSP updates, synchronize affected boundary vertices between nodes.</a:t>
            </a:r>
            <a:endParaRPr lang="en-US" sz="1850" dirty="0"/>
          </a:p>
        </p:txBody>
      </p:sp>
      <p:sp>
        <p:nvSpPr>
          <p:cNvPr id="11" name="Text 5"/>
          <p:cNvSpPr/>
          <p:nvPr/>
        </p:nvSpPr>
        <p:spPr>
          <a:xfrm>
            <a:off x="9838944" y="4160520"/>
            <a:ext cx="3858768" cy="667512"/>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Ensure global consistency of distances across partitions.</a:t>
            </a:r>
            <a:endParaRPr lang="en-US" sz="1850" dirty="0"/>
          </a:p>
        </p:txBody>
      </p:sp>
      <p:sp>
        <p:nvSpPr>
          <p:cNvPr id="12" name="Text 6"/>
          <p:cNvSpPr/>
          <p:nvPr/>
        </p:nvSpPr>
        <p:spPr>
          <a:xfrm>
            <a:off x="950976" y="4160520"/>
            <a:ext cx="3858768" cy="667512"/>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Use MPI to distribute graph partitions across compute nodes.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1576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1576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715768"/>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715768"/>
            <a:ext cx="4544568" cy="4544568"/>
          </a:xfrm>
          <a:prstGeom prst="rect">
            <a:avLst/>
          </a:prstGeom>
        </p:spPr>
      </p:pic>
      <p:pic>
        <p:nvPicPr>
          <p:cNvPr id="7" name="Image 5" descr="preencoded.png"/>
          <p:cNvPicPr>
            <a:picLocks noChangeAspect="1"/>
          </p:cNvPicPr>
          <p:nvPr/>
        </p:nvPicPr>
        <p:blipFill>
          <a:blip r:embed="rId8"/>
          <a:stretch>
            <a:fillRect/>
          </a:stretch>
        </p:blipFill>
        <p:spPr>
          <a:xfrm>
            <a:off x="5184648" y="2852928"/>
            <a:ext cx="1188720" cy="1188720"/>
          </a:xfrm>
          <a:prstGeom prst="rect">
            <a:avLst/>
          </a:prstGeom>
        </p:spPr>
      </p:pic>
      <p:pic>
        <p:nvPicPr>
          <p:cNvPr id="8" name="Image 6" descr="preencoded.png"/>
          <p:cNvPicPr>
            <a:picLocks noChangeAspect="1"/>
          </p:cNvPicPr>
          <p:nvPr/>
        </p:nvPicPr>
        <p:blipFill>
          <a:blip r:embed="rId8"/>
          <a:stretch>
            <a:fillRect/>
          </a:stretch>
        </p:blipFill>
        <p:spPr>
          <a:xfrm>
            <a:off x="5184648" y="5943600"/>
            <a:ext cx="1188720" cy="1188720"/>
          </a:xfrm>
          <a:prstGeom prst="rect">
            <a:avLst/>
          </a:prstGeom>
        </p:spPr>
      </p:pic>
      <p:pic>
        <p:nvPicPr>
          <p:cNvPr id="9" name="Image 7" descr="preencoded.png"/>
          <p:cNvPicPr>
            <a:picLocks noChangeAspect="1"/>
          </p:cNvPicPr>
          <p:nvPr/>
        </p:nvPicPr>
        <p:blipFill>
          <a:blip r:embed="rId8"/>
          <a:stretch>
            <a:fillRect/>
          </a:stretch>
        </p:blipFill>
        <p:spPr>
          <a:xfrm>
            <a:off x="8275320" y="5943600"/>
            <a:ext cx="1188720" cy="1188720"/>
          </a:xfrm>
          <a:prstGeom prst="rect">
            <a:avLst/>
          </a:prstGeom>
        </p:spPr>
      </p:pic>
      <p:pic>
        <p:nvPicPr>
          <p:cNvPr id="10" name="Image 8" descr="preencoded.png"/>
          <p:cNvPicPr>
            <a:picLocks noChangeAspect="1"/>
          </p:cNvPicPr>
          <p:nvPr/>
        </p:nvPicPr>
        <p:blipFill>
          <a:blip r:embed="rId8"/>
          <a:stretch>
            <a:fillRect/>
          </a:stretch>
        </p:blipFill>
        <p:spPr>
          <a:xfrm>
            <a:off x="8275320" y="2852928"/>
            <a:ext cx="1188720" cy="1188720"/>
          </a:xfrm>
          <a:prstGeom prst="rect">
            <a:avLst/>
          </a:prstGeom>
        </p:spPr>
      </p:pic>
      <p:sp>
        <p:nvSpPr>
          <p:cNvPr id="11" name="Text 0"/>
          <p:cNvSpPr/>
          <p:nvPr/>
        </p:nvSpPr>
        <p:spPr>
          <a:xfrm>
            <a:off x="5687568" y="323697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2" name="Text 1"/>
          <p:cNvSpPr/>
          <p:nvPr/>
        </p:nvSpPr>
        <p:spPr>
          <a:xfrm>
            <a:off x="5687568" y="6327648"/>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13" name="Text 2"/>
          <p:cNvSpPr/>
          <p:nvPr/>
        </p:nvSpPr>
        <p:spPr>
          <a:xfrm>
            <a:off x="8778240" y="6327648"/>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4" name="Text 3"/>
          <p:cNvSpPr/>
          <p:nvPr/>
        </p:nvSpPr>
        <p:spPr>
          <a:xfrm>
            <a:off x="8778240" y="323697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15" name="Text 4"/>
          <p:cNvSpPr/>
          <p:nvPr/>
        </p:nvSpPr>
        <p:spPr>
          <a:xfrm>
            <a:off x="950976" y="5934456"/>
            <a:ext cx="3986784" cy="667512"/>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Avoid locks by using convergence-based iterative refinement.</a:t>
            </a:r>
            <a:endParaRPr lang="en-US" sz="1850" dirty="0"/>
          </a:p>
        </p:txBody>
      </p:sp>
      <p:sp>
        <p:nvSpPr>
          <p:cNvPr id="16" name="Text 5"/>
          <p:cNvSpPr/>
          <p:nvPr/>
        </p:nvSpPr>
        <p:spPr>
          <a:xfrm>
            <a:off x="9710928" y="3483864"/>
            <a:ext cx="3986784" cy="667512"/>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Process edge insertions and deletions concurrently.</a:t>
            </a:r>
            <a:endParaRPr lang="en-US" sz="1850" dirty="0"/>
          </a:p>
        </p:txBody>
      </p:sp>
      <p:sp>
        <p:nvSpPr>
          <p:cNvPr id="17" name="Text 6"/>
          <p:cNvSpPr/>
          <p:nvPr/>
        </p:nvSpPr>
        <p:spPr>
          <a:xfrm>
            <a:off x="832104" y="978408"/>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Proposed Parallelization Strategy/OpenMP (Intra-node Parallelism)</a:t>
            </a:r>
            <a:endParaRPr lang="en-US" sz="4640" dirty="0"/>
          </a:p>
        </p:txBody>
      </p:sp>
      <p:sp>
        <p:nvSpPr>
          <p:cNvPr id="18" name="Text 7"/>
          <p:cNvSpPr/>
          <p:nvPr/>
        </p:nvSpPr>
        <p:spPr>
          <a:xfrm>
            <a:off x="950976" y="3483864"/>
            <a:ext cx="3986784" cy="667512"/>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Use OpenMP within each node to parallelize updates:</a:t>
            </a:r>
            <a:endParaRPr lang="en-US" sz="1850" dirty="0"/>
          </a:p>
        </p:txBody>
      </p:sp>
      <p:sp>
        <p:nvSpPr>
          <p:cNvPr id="19" name="Text 8"/>
          <p:cNvSpPr/>
          <p:nvPr/>
        </p:nvSpPr>
        <p:spPr>
          <a:xfrm>
            <a:off x="9710928" y="5769864"/>
            <a:ext cx="3986784" cy="996696"/>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Parallelize updates to SSSP distances using dynamic scheduling.</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5120640"/>
            <a:ext cx="5989320" cy="338328"/>
          </a:xfrm>
          <a:prstGeom prst="rect">
            <a:avLst/>
          </a:prstGeom>
          <a:noFill/>
          <a:ln/>
        </p:spPr>
        <p:txBody>
          <a:bodyPr wrap="non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Ensures work is evenly distributed.</a:t>
            </a:r>
            <a:endParaRPr lang="en-US" sz="1850" dirty="0"/>
          </a:p>
        </p:txBody>
      </p:sp>
      <p:sp>
        <p:nvSpPr>
          <p:cNvPr id="5" name="Text 1"/>
          <p:cNvSpPr/>
          <p:nvPr/>
        </p:nvSpPr>
        <p:spPr>
          <a:xfrm>
            <a:off x="832104" y="2322576"/>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Proposed Parallelization Strategy/METIS (Graph Partitioning)</a:t>
            </a:r>
            <a:endParaRPr lang="en-US" sz="4640" dirty="0"/>
          </a:p>
        </p:txBody>
      </p:sp>
      <p:sp>
        <p:nvSpPr>
          <p:cNvPr id="6" name="Text 2"/>
          <p:cNvSpPr/>
          <p:nvPr/>
        </p:nvSpPr>
        <p:spPr>
          <a:xfrm>
            <a:off x="7571232" y="4197096"/>
            <a:ext cx="5989320" cy="338328"/>
          </a:xfrm>
          <a:prstGeom prst="rect">
            <a:avLst/>
          </a:prstGeom>
          <a:noFill/>
          <a:ln/>
        </p:spPr>
        <p:txBody>
          <a:bodyPr wrap="non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Reduces inter-node communication.</a:t>
            </a:r>
            <a:endParaRPr lang="en-US" sz="1850" dirty="0"/>
          </a:p>
        </p:txBody>
      </p:sp>
      <p:sp>
        <p:nvSpPr>
          <p:cNvPr id="7" name="Text 3"/>
          <p:cNvSpPr/>
          <p:nvPr/>
        </p:nvSpPr>
        <p:spPr>
          <a:xfrm>
            <a:off x="7571232" y="5120640"/>
            <a:ext cx="5989320" cy="667512"/>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Maintains edge locality to optimize performance of local SSSP updates.</a:t>
            </a:r>
            <a:endParaRPr lang="en-US" sz="1850" dirty="0"/>
          </a:p>
        </p:txBody>
      </p:sp>
      <p:sp>
        <p:nvSpPr>
          <p:cNvPr id="8" name="Text 4"/>
          <p:cNvSpPr/>
          <p:nvPr/>
        </p:nvSpPr>
        <p:spPr>
          <a:xfrm>
            <a:off x="1078992" y="4197096"/>
            <a:ext cx="5989320" cy="667512"/>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Use METIS to divide the graph into balanced subgraphs: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3959352"/>
            <a:ext cx="12481560" cy="1325880"/>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This paper introduces a robust parallel framework for updating SSSP in dynamic graphs, leveraging shared-memory and GPU architectures. With the proposed parallelization strategy using MPI, OpenMP, and METIS, the approach can scale to large distributed systems. This work is highly relevant for dynamic applications like traffic routing, network monitoring, and social network analysis.</a:t>
            </a:r>
            <a:endParaRPr lang="en-US" sz="1850" dirty="0"/>
          </a:p>
        </p:txBody>
      </p:sp>
      <p:sp>
        <p:nvSpPr>
          <p:cNvPr id="5" name="Text 1"/>
          <p:cNvSpPr/>
          <p:nvPr/>
        </p:nvSpPr>
        <p:spPr>
          <a:xfrm>
            <a:off x="832104" y="2825496"/>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Conclusion</a:t>
            </a:r>
            <a:endParaRPr lang="en-US" sz="464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611880"/>
            <a:ext cx="12984480" cy="1024128"/>
          </a:xfrm>
          <a:prstGeom prst="rect">
            <a:avLst/>
          </a:prstGeom>
          <a:noFill/>
          <a:ln/>
        </p:spPr>
        <p:txBody>
          <a:bodyPr wrap="none" lIns="0" tIns="0" rIns="0" bIns="0" rtlCol="0" anchor="t"/>
          <a:lstStyle/>
          <a:p>
            <a:pPr marL="0" indent="0" algn="ctr">
              <a:lnSpc>
                <a:spcPts val="8010"/>
              </a:lnSpc>
              <a:buNone/>
            </a:pPr>
            <a:r>
              <a:rPr lang="en-US" sz="6410" dirty="0">
                <a:solidFill>
                  <a:srgbClr val="F5F5F5"/>
                </a:solidFill>
                <a:latin typeface="思源黑体-思源黑体-Regular" pitchFamily="34" charset="0"/>
                <a:ea typeface="思源黑体-思源黑体-Regular" pitchFamily="34" charset="-122"/>
                <a:cs typeface="思源黑体-思源黑体-Regular"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13064"/>
          </a:xfrm>
          <a:prstGeom prst="rect">
            <a:avLst/>
          </a:prstGeom>
        </p:spPr>
      </p:pic>
      <p:pic>
        <p:nvPicPr>
          <p:cNvPr id="3" name="Image 1" descr="preencoded.png"/>
          <p:cNvPicPr>
            <a:picLocks noChangeAspect="1"/>
          </p:cNvPicPr>
          <p:nvPr/>
        </p:nvPicPr>
        <p:blipFill>
          <a:blip r:embed="rId4"/>
          <a:stretch>
            <a:fillRect/>
          </a:stretch>
        </p:blipFill>
        <p:spPr>
          <a:xfrm>
            <a:off x="0" y="0"/>
            <a:ext cx="14630400" cy="8513064"/>
          </a:xfrm>
          <a:prstGeom prst="rect">
            <a:avLst/>
          </a:prstGeom>
        </p:spPr>
      </p:pic>
      <p:pic>
        <p:nvPicPr>
          <p:cNvPr id="4" name="Image 2" descr="preencoded.png"/>
          <p:cNvPicPr>
            <a:picLocks noChangeAspect="1"/>
          </p:cNvPicPr>
          <p:nvPr/>
        </p:nvPicPr>
        <p:blipFill>
          <a:blip r:embed="rId5"/>
          <a:stretch>
            <a:fillRect/>
          </a:stretch>
        </p:blipFill>
        <p:spPr>
          <a:xfrm>
            <a:off x="832104" y="7232904"/>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914400"/>
            <a:ext cx="2505456" cy="2258568"/>
          </a:xfrm>
          <a:prstGeom prst="rect">
            <a:avLst/>
          </a:prstGeom>
        </p:spPr>
      </p:pic>
      <p:sp>
        <p:nvSpPr>
          <p:cNvPr id="6" name="Text 0"/>
          <p:cNvSpPr/>
          <p:nvPr/>
        </p:nvSpPr>
        <p:spPr>
          <a:xfrm>
            <a:off x="832104" y="7525512"/>
            <a:ext cx="12984480" cy="338328"/>
          </a:xfrm>
          <a:prstGeom prst="rect">
            <a:avLst/>
          </a:prstGeom>
          <a:noFill/>
          <a:ln/>
        </p:spPr>
        <p:txBody>
          <a:bodyPr wrap="non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7" name="Text 1"/>
          <p:cNvSpPr/>
          <p:nvPr/>
        </p:nvSpPr>
        <p:spPr>
          <a:xfrm>
            <a:off x="1124712" y="2697480"/>
            <a:ext cx="1975104" cy="338328"/>
          </a:xfrm>
          <a:prstGeom prst="rect">
            <a:avLst/>
          </a:prstGeom>
          <a:noFill/>
          <a:ln/>
        </p:spPr>
        <p:txBody>
          <a:bodyPr wrap="none" lIns="0" tIns="0" rIns="0" bIns="0" rtlCol="0" anchor="t"/>
          <a:lstStyle/>
          <a:p>
            <a:pPr marL="0" indent="0" algn="ctr">
              <a:lnSpc>
                <a:spcPts val="2600"/>
              </a:lnSpc>
              <a:buNone/>
            </a:pPr>
            <a:endParaRPr lang="en-US" sz="1850" dirty="0"/>
          </a:p>
        </p:txBody>
      </p:sp>
      <p:sp>
        <p:nvSpPr>
          <p:cNvPr id="8" name="Text 2"/>
          <p:cNvSpPr/>
          <p:nvPr/>
        </p:nvSpPr>
        <p:spPr>
          <a:xfrm>
            <a:off x="1124712" y="1536192"/>
            <a:ext cx="1975104" cy="1024128"/>
          </a:xfrm>
          <a:prstGeom prst="rect">
            <a:avLst/>
          </a:prstGeom>
          <a:noFill/>
          <a:ln/>
        </p:spPr>
        <p:txBody>
          <a:bodyPr wrap="none" lIns="0" tIns="0" rIns="0" bIns="0" rtlCol="0" anchor="t"/>
          <a:lstStyle/>
          <a:p>
            <a:pPr marL="0" indent="0" algn="ctr">
              <a:lnSpc>
                <a:spcPts val="8010"/>
              </a:lnSpc>
              <a:buNone/>
            </a:pPr>
            <a:r>
              <a:rPr lang="en-US" sz="6410" dirty="0">
                <a:solidFill>
                  <a:srgbClr val="F5F5F5"/>
                </a:solidFill>
                <a:latin typeface="思源黑体-思源黑体-Regular" pitchFamily="34" charset="0"/>
                <a:ea typeface="思源黑体-思源黑体-Regular" pitchFamily="34" charset="-122"/>
                <a:cs typeface="思源黑体-思源黑体-Regular" pitchFamily="34" charset="-120"/>
              </a:rPr>
              <a:t>01</a:t>
            </a:r>
            <a:endParaRPr lang="en-US" sz="6410" dirty="0"/>
          </a:p>
        </p:txBody>
      </p:sp>
      <p:sp>
        <p:nvSpPr>
          <p:cNvPr id="9" name="Text 3"/>
          <p:cNvSpPr/>
          <p:nvPr/>
        </p:nvSpPr>
        <p:spPr>
          <a:xfrm>
            <a:off x="832104" y="3703320"/>
            <a:ext cx="12984480" cy="338328"/>
          </a:xfrm>
          <a:prstGeom prst="rect">
            <a:avLst/>
          </a:prstGeom>
          <a:noFill/>
          <a:ln/>
        </p:spPr>
        <p:txBody>
          <a:bodyPr wrap="none" lIns="0" tIns="0" rIns="0" bIns="0" rtlCol="0" anchor="t"/>
          <a:lstStyle/>
          <a:p>
            <a:pPr marL="0" indent="0" algn="l">
              <a:lnSpc>
                <a:spcPts val="2600"/>
              </a:lnSpc>
              <a:buNone/>
            </a:pPr>
            <a:endParaRPr lang="en-US" sz="1850" dirty="0"/>
          </a:p>
        </p:txBody>
      </p:sp>
      <p:sp>
        <p:nvSpPr>
          <p:cNvPr id="10" name="Text 4"/>
          <p:cNvSpPr/>
          <p:nvPr/>
        </p:nvSpPr>
        <p:spPr>
          <a:xfrm>
            <a:off x="832104" y="5495544"/>
            <a:ext cx="12984480" cy="1481328"/>
          </a:xfrm>
          <a:prstGeom prst="rect">
            <a:avLst/>
          </a:prstGeom>
          <a:noFill/>
          <a:ln/>
        </p:spPr>
        <p:txBody>
          <a:bodyPr wrap="square" lIns="0" tIns="0" rIns="0" bIns="0" rtlCol="0" anchor="t"/>
          <a:lstStyle/>
          <a:p>
            <a:pPr marL="0" indent="0" algn="r">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Phase 1 - Presentation: Research Paper Summary and Parallelization Strategy</a:t>
            </a:r>
            <a:endParaRPr lang="en-US" sz="4640" dirty="0"/>
          </a:p>
        </p:txBody>
      </p:sp>
      <p:sp>
        <p:nvSpPr>
          <p:cNvPr id="11" name="Text 5"/>
          <p:cNvSpPr/>
          <p:nvPr/>
        </p:nvSpPr>
        <p:spPr>
          <a:xfrm>
            <a:off x="832104" y="4306824"/>
            <a:ext cx="12984480" cy="338328"/>
          </a:xfrm>
          <a:prstGeom prst="rect">
            <a:avLst/>
          </a:prstGeom>
          <a:noFill/>
          <a:ln/>
        </p:spPr>
        <p:txBody>
          <a:bodyPr wrap="none" lIns="0" tIns="0" rIns="0" bIns="0" rtlCol="0" anchor="t"/>
          <a:lstStyle/>
          <a:p>
            <a:pPr marL="0" indent="0" algn="l">
              <a:lnSpc>
                <a:spcPts val="2600"/>
              </a:lnSpc>
              <a:buNone/>
            </a:pPr>
            <a:endParaRPr lang="en-US" sz="1850" dirty="0"/>
          </a:p>
        </p:txBody>
      </p:sp>
      <p:sp>
        <p:nvSpPr>
          <p:cNvPr id="12" name="Text 6"/>
          <p:cNvSpPr/>
          <p:nvPr/>
        </p:nvSpPr>
        <p:spPr>
          <a:xfrm>
            <a:off x="832104" y="4901184"/>
            <a:ext cx="12984480" cy="338328"/>
          </a:xfrm>
          <a:prstGeom prst="rect">
            <a:avLst/>
          </a:prstGeom>
          <a:noFill/>
          <a:ln/>
        </p:spPr>
        <p:txBody>
          <a:bodyPr wrap="none" lIns="0" tIns="0" rIns="0" bIns="0" rtlCol="0" anchor="t"/>
          <a:lstStyle/>
          <a:p>
            <a:pPr marL="0" indent="0" algn="l">
              <a:lnSpc>
                <a:spcPts val="2600"/>
              </a:lnSpc>
              <a:buNone/>
            </a:pPr>
            <a:endParaRPr lang="en-US" sz="1850" dirty="0"/>
          </a:p>
        </p:txBody>
      </p:sp>
      <p:sp>
        <p:nvSpPr>
          <p:cNvPr id="13" name="Text 7"/>
          <p:cNvSpPr/>
          <p:nvPr/>
        </p:nvSpPr>
        <p:spPr>
          <a:xfrm>
            <a:off x="4315968" y="905256"/>
            <a:ext cx="9482328" cy="338328"/>
          </a:xfrm>
          <a:prstGeom prst="rect">
            <a:avLst/>
          </a:prstGeom>
          <a:noFill/>
          <a:ln/>
        </p:spPr>
        <p:txBody>
          <a:bodyPr wrap="none" lIns="0" tIns="0" rIns="0" bIns="0" rtlCol="0" anchor="t"/>
          <a:lstStyle/>
          <a:p>
            <a:pPr marL="0" indent="0" algn="l">
              <a:lnSpc>
                <a:spcPts val="2600"/>
              </a:lnSpc>
              <a:buNone/>
            </a:pPr>
            <a:endParaRPr lang="en-US" sz="1850" dirty="0"/>
          </a:p>
        </p:txBody>
      </p:sp>
      <p:sp>
        <p:nvSpPr>
          <p:cNvPr id="14" name="Text 8"/>
          <p:cNvSpPr/>
          <p:nvPr/>
        </p:nvSpPr>
        <p:spPr>
          <a:xfrm>
            <a:off x="1124712" y="1069848"/>
            <a:ext cx="1975104" cy="338328"/>
          </a:xfrm>
          <a:prstGeom prst="rect">
            <a:avLst/>
          </a:prstGeom>
          <a:noFill/>
          <a:ln/>
        </p:spPr>
        <p:txBody>
          <a:bodyPr wrap="none" lIns="0" tIns="0" rIns="0" bIns="0" rtlCol="0" anchor="t"/>
          <a:lstStyle/>
          <a:p>
            <a:pPr marL="0" indent="0" algn="ctr">
              <a:lnSpc>
                <a:spcPts val="26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Selected Paper:/Title and Authors</a:t>
            </a:r>
            <a:endParaRPr lang="en-US" sz="4640" dirty="0"/>
          </a:p>
        </p:txBody>
      </p:sp>
      <p:sp>
        <p:nvSpPr>
          <p:cNvPr id="5" name="Text 1"/>
          <p:cNvSpPr/>
          <p:nvPr/>
        </p:nvSpPr>
        <p:spPr>
          <a:xfrm>
            <a:off x="1078991" y="4590288"/>
            <a:ext cx="6091829" cy="1401438"/>
          </a:xfrm>
          <a:prstGeom prst="rect">
            <a:avLst/>
          </a:prstGeom>
          <a:noFill/>
          <a:ln/>
        </p:spPr>
        <p:txBody>
          <a:bodyPr wrap="square" lIns="0" tIns="0" rIns="0" bIns="0" rtlCol="0" anchor="t"/>
          <a:lstStyle/>
          <a:p>
            <a:pPr marL="0" indent="0" algn="l">
              <a:lnSpc>
                <a:spcPts val="2600"/>
              </a:lnSpc>
              <a:buNone/>
            </a:pPr>
            <a:r>
              <a:rPr lang="en-US" sz="2000" dirty="0">
                <a:solidFill>
                  <a:srgbClr val="F5F5F5"/>
                </a:solidFill>
                <a:latin typeface="思源黑体-思源黑体-Regular" pitchFamily="34" charset="0"/>
                <a:ea typeface="思源黑体-思源黑体-Regular" pitchFamily="34" charset="-122"/>
                <a:cs typeface="思源黑体-思源黑体-Regular" pitchFamily="34" charset="-120"/>
              </a:rPr>
              <a:t>Title: A Parallel Algorithm Template for Updating Single-Source Shortest Paths in Large-Scale Dynamic Networks</a:t>
            </a:r>
            <a:endParaRPr lang="en-US" sz="2000" dirty="0"/>
          </a:p>
        </p:txBody>
      </p:sp>
      <p:sp>
        <p:nvSpPr>
          <p:cNvPr id="6" name="Text 2"/>
          <p:cNvSpPr/>
          <p:nvPr/>
        </p:nvSpPr>
        <p:spPr>
          <a:xfrm>
            <a:off x="7571232" y="4590288"/>
            <a:ext cx="5989320" cy="1076586"/>
          </a:xfrm>
          <a:prstGeom prst="rect">
            <a:avLst/>
          </a:prstGeom>
          <a:noFill/>
          <a:ln/>
        </p:spPr>
        <p:txBody>
          <a:bodyPr wrap="square" lIns="0" tIns="0" rIns="0" bIns="0" rtlCol="0" anchor="t"/>
          <a:lstStyle/>
          <a:p>
            <a:pPr marL="0" indent="0" algn="l">
              <a:lnSpc>
                <a:spcPts val="2600"/>
              </a:lnSpc>
              <a:buNone/>
            </a:pPr>
            <a:r>
              <a:rPr lang="en-US" sz="2000" dirty="0">
                <a:solidFill>
                  <a:srgbClr val="F5F5F5"/>
                </a:solidFill>
                <a:latin typeface="思源黑体-思源黑体-Regular" pitchFamily="34" charset="0"/>
                <a:ea typeface="思源黑体-思源黑体-Regular" pitchFamily="34" charset="-122"/>
                <a:cs typeface="思源黑体-思源黑体-Regular" pitchFamily="34" charset="-120"/>
              </a:rPr>
              <a:t>Authors: Arindam Khanda, Sriram Srinivasan, Sanjukta Bhowmick, Boyana Norris, Sajal K. Das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2825496"/>
            <a:ext cx="12984480" cy="740664"/>
          </a:xfrm>
          <a:prstGeom prst="rect">
            <a:avLst/>
          </a:prstGeom>
          <a:noFill/>
          <a:ln/>
        </p:spPr>
        <p:txBody>
          <a:bodyPr wrap="none" lIns="0" tIns="0" rIns="0" bIns="0" rtlCol="0" anchor="t"/>
          <a:lstStyle/>
          <a:p>
            <a:pPr marL="0" indent="0" algn="l">
              <a:lnSpc>
                <a:spcPts val="5800"/>
              </a:lnSpc>
              <a:buNone/>
            </a:pPr>
            <a:r>
              <a:rPr lang="en-US" sz="4640" b="1" dirty="0">
                <a:solidFill>
                  <a:srgbClr val="F5F5F5"/>
                </a:solidFill>
                <a:latin typeface="思源黑体-思源黑体-Regular" pitchFamily="34" charset="0"/>
                <a:ea typeface="思源黑体-思源黑体-Regular" pitchFamily="34" charset="-122"/>
                <a:cs typeface="思源黑体-思源黑体-Regular" pitchFamily="34" charset="-120"/>
              </a:rPr>
              <a:t>In-Depth Study of the Paper</a:t>
            </a:r>
            <a:endParaRPr lang="en-US" sz="4640" b="1" dirty="0"/>
          </a:p>
        </p:txBody>
      </p:sp>
      <p:sp>
        <p:nvSpPr>
          <p:cNvPr id="5" name="Text 1"/>
          <p:cNvSpPr/>
          <p:nvPr/>
        </p:nvSpPr>
        <p:spPr>
          <a:xfrm>
            <a:off x="1078992" y="3959352"/>
            <a:ext cx="12481560" cy="2432304"/>
          </a:xfrm>
          <a:prstGeom prst="rect">
            <a:avLst/>
          </a:prstGeom>
          <a:noFill/>
          <a:ln/>
        </p:spPr>
        <p:txBody>
          <a:bodyPr wrap="square" lIns="0" tIns="0" rIns="0" bIns="0" rtlCol="0" anchor="t"/>
          <a:lstStyle/>
          <a:p>
            <a:pPr marL="0" indent="0" algn="l">
              <a:lnSpc>
                <a:spcPts val="2600"/>
              </a:lnSpc>
              <a:buNone/>
            </a:pPr>
            <a:r>
              <a:rPr lang="en-US" sz="2400" dirty="0">
                <a:solidFill>
                  <a:srgbClr val="F5F5F5"/>
                </a:solidFill>
                <a:latin typeface="Sans Serif Collection" panose="020B0502040504020204" pitchFamily="34" charset="0"/>
                <a:ea typeface="Sans Serif Collection" panose="020B0502040504020204" pitchFamily="34" charset="0"/>
                <a:cs typeface="Sans Serif Collection" panose="020B0502040504020204" pitchFamily="34" charset="0"/>
              </a:rPr>
              <a:t>This paper presents a scalable parallel framework to efficiently update Single-Source Shortest Paths (SSSP) in large dynamic graphs. Unlike static graphs, dynamic graphs change over time due to edge insertions or deletions. The key idea is to avoid full recomputation of shortest paths after each change by instead identifying and updating only the affected parts of the SSSP tree.</a:t>
            </a:r>
            <a:endParaRPr lang="en-US"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1576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1576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715768"/>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715768"/>
            <a:ext cx="4544568" cy="4544568"/>
          </a:xfrm>
          <a:prstGeom prst="rect">
            <a:avLst/>
          </a:prstGeom>
        </p:spPr>
      </p:pic>
      <p:sp>
        <p:nvSpPr>
          <p:cNvPr id="7" name="Text 0"/>
          <p:cNvSpPr/>
          <p:nvPr/>
        </p:nvSpPr>
        <p:spPr>
          <a:xfrm>
            <a:off x="6409944" y="561441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8" name="Text 1"/>
          <p:cNvSpPr/>
          <p:nvPr/>
        </p:nvSpPr>
        <p:spPr>
          <a:xfrm>
            <a:off x="8065008" y="395935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9" name="Text 2"/>
          <p:cNvSpPr/>
          <p:nvPr/>
        </p:nvSpPr>
        <p:spPr>
          <a:xfrm>
            <a:off x="8065008" y="5614416"/>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0" name="Text 3"/>
          <p:cNvSpPr/>
          <p:nvPr/>
        </p:nvSpPr>
        <p:spPr>
          <a:xfrm>
            <a:off x="6409944" y="395935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1" name="Text 4"/>
          <p:cNvSpPr/>
          <p:nvPr/>
        </p:nvSpPr>
        <p:spPr>
          <a:xfrm>
            <a:off x="950976" y="3401568"/>
            <a:ext cx="3986784" cy="667512"/>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Efficiently identifying affected subgraphs.</a:t>
            </a:r>
            <a:endParaRPr lang="en-US" sz="1850" dirty="0"/>
          </a:p>
        </p:txBody>
      </p:sp>
      <p:sp>
        <p:nvSpPr>
          <p:cNvPr id="12" name="Text 5"/>
          <p:cNvSpPr/>
          <p:nvPr/>
        </p:nvSpPr>
        <p:spPr>
          <a:xfrm>
            <a:off x="832104" y="978408"/>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In-Depth Study of the Paper/Key Challenges Addressed</a:t>
            </a:r>
            <a:endParaRPr lang="en-US" sz="4640" dirty="0"/>
          </a:p>
        </p:txBody>
      </p:sp>
      <p:sp>
        <p:nvSpPr>
          <p:cNvPr id="13" name="Text 6"/>
          <p:cNvSpPr/>
          <p:nvPr/>
        </p:nvSpPr>
        <p:spPr>
          <a:xfrm>
            <a:off x="9710928" y="5687568"/>
            <a:ext cx="3986784" cy="996696"/>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Ensuring correctness and convergence to accurate path distances.</a:t>
            </a:r>
            <a:endParaRPr lang="en-US" sz="1850" dirty="0"/>
          </a:p>
        </p:txBody>
      </p:sp>
      <p:sp>
        <p:nvSpPr>
          <p:cNvPr id="14" name="Text 7"/>
          <p:cNvSpPr/>
          <p:nvPr/>
        </p:nvSpPr>
        <p:spPr>
          <a:xfrm>
            <a:off x="950976" y="5358384"/>
            <a:ext cx="3986784" cy="1655064"/>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The authors design a platform-independent template that is implemented and evaluated using both shared-memory (OpenMP) and GPU (CUDA) parallelism.</a:t>
            </a:r>
            <a:endParaRPr lang="en-US" sz="1850" dirty="0"/>
          </a:p>
        </p:txBody>
      </p:sp>
      <p:sp>
        <p:nvSpPr>
          <p:cNvPr id="15" name="Text 8"/>
          <p:cNvSpPr/>
          <p:nvPr/>
        </p:nvSpPr>
        <p:spPr>
          <a:xfrm>
            <a:off x="9710928" y="3236976"/>
            <a:ext cx="3986784" cy="996696"/>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Parallel updating of SSSP tree while avoiding synchronization bottlenecks.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41248" y="5212080"/>
            <a:ext cx="6345936" cy="960120"/>
          </a:xfrm>
          <a:prstGeom prst="rect">
            <a:avLst/>
          </a:prstGeom>
        </p:spPr>
      </p:pic>
      <p:pic>
        <p:nvPicPr>
          <p:cNvPr id="5" name="Image 3" descr="preencoded.png"/>
          <p:cNvPicPr>
            <a:picLocks noChangeAspect="1"/>
          </p:cNvPicPr>
          <p:nvPr/>
        </p:nvPicPr>
        <p:blipFill>
          <a:blip r:embed="rId5"/>
          <a:stretch>
            <a:fillRect/>
          </a:stretch>
        </p:blipFill>
        <p:spPr>
          <a:xfrm>
            <a:off x="7452360" y="5212080"/>
            <a:ext cx="6345936" cy="960120"/>
          </a:xfrm>
          <a:prstGeom prst="rect">
            <a:avLst/>
          </a:prstGeom>
        </p:spPr>
      </p:pic>
      <p:sp>
        <p:nvSpPr>
          <p:cNvPr id="6" name="Text 0"/>
          <p:cNvSpPr/>
          <p:nvPr/>
        </p:nvSpPr>
        <p:spPr>
          <a:xfrm>
            <a:off x="7717536" y="5358384"/>
            <a:ext cx="5815584" cy="667512"/>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Maintains distances, parent-child relationships, and affected status for each node.</a:t>
            </a:r>
            <a:endParaRPr lang="en-US" sz="1850" dirty="0"/>
          </a:p>
        </p:txBody>
      </p:sp>
      <p:sp>
        <p:nvSpPr>
          <p:cNvPr id="7" name="Text 1"/>
          <p:cNvSpPr/>
          <p:nvPr/>
        </p:nvSpPr>
        <p:spPr>
          <a:xfrm>
            <a:off x="832104" y="3456432"/>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Key Contributions/Rooted Tree Representation for SSSP</a:t>
            </a:r>
            <a:endParaRPr lang="en-US" sz="4640" dirty="0"/>
          </a:p>
        </p:txBody>
      </p:sp>
      <p:sp>
        <p:nvSpPr>
          <p:cNvPr id="8" name="Text 2"/>
          <p:cNvSpPr/>
          <p:nvPr/>
        </p:nvSpPr>
        <p:spPr>
          <a:xfrm>
            <a:off x="1106424" y="5358384"/>
            <a:ext cx="5815584" cy="667512"/>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The SSSP is stored as a tree rooted at the source node.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1576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15768"/>
            <a:ext cx="4544568" cy="4544568"/>
          </a:xfrm>
          <a:prstGeom prst="rect">
            <a:avLst/>
          </a:prstGeom>
        </p:spPr>
      </p:pic>
      <p:sp>
        <p:nvSpPr>
          <p:cNvPr id="5" name="Text 0"/>
          <p:cNvSpPr/>
          <p:nvPr/>
        </p:nvSpPr>
        <p:spPr>
          <a:xfrm>
            <a:off x="5641848" y="478231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6" name="Text 1"/>
          <p:cNvSpPr/>
          <p:nvPr/>
        </p:nvSpPr>
        <p:spPr>
          <a:xfrm>
            <a:off x="8823960" y="478231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7" name="Text 2"/>
          <p:cNvSpPr/>
          <p:nvPr/>
        </p:nvSpPr>
        <p:spPr>
          <a:xfrm>
            <a:off x="10177272" y="4626864"/>
            <a:ext cx="3511296" cy="996696"/>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Step 2: Iteratively update distances in affected subgraphs until convergence.</a:t>
            </a:r>
            <a:endParaRPr lang="en-US" sz="1850" dirty="0"/>
          </a:p>
        </p:txBody>
      </p:sp>
      <p:sp>
        <p:nvSpPr>
          <p:cNvPr id="8" name="Text 3"/>
          <p:cNvSpPr/>
          <p:nvPr/>
        </p:nvSpPr>
        <p:spPr>
          <a:xfrm>
            <a:off x="832104" y="978408"/>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Key Contributions/Two-Step Parallel Update Algorithm</a:t>
            </a:r>
            <a:endParaRPr lang="en-US" sz="4640" dirty="0"/>
          </a:p>
        </p:txBody>
      </p:sp>
      <p:sp>
        <p:nvSpPr>
          <p:cNvPr id="9" name="Text 4"/>
          <p:cNvSpPr/>
          <p:nvPr/>
        </p:nvSpPr>
        <p:spPr>
          <a:xfrm>
            <a:off x="950976" y="4791456"/>
            <a:ext cx="3511296" cy="667512"/>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Step 1: Identify subgraphs affected by edge changes.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1576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15768"/>
            <a:ext cx="4544568" cy="4544568"/>
          </a:xfrm>
          <a:prstGeom prst="rect">
            <a:avLst/>
          </a:prstGeom>
        </p:spPr>
      </p:pic>
      <p:sp>
        <p:nvSpPr>
          <p:cNvPr id="5" name="Text 0"/>
          <p:cNvSpPr/>
          <p:nvPr/>
        </p:nvSpPr>
        <p:spPr>
          <a:xfrm>
            <a:off x="8805672" y="505663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6" name="Text 1"/>
          <p:cNvSpPr/>
          <p:nvPr/>
        </p:nvSpPr>
        <p:spPr>
          <a:xfrm>
            <a:off x="5669280" y="4507992"/>
            <a:ext cx="173736" cy="420624"/>
          </a:xfrm>
          <a:prstGeom prst="rect">
            <a:avLst/>
          </a:prstGeom>
          <a:noFill/>
          <a:ln/>
        </p:spPr>
        <p:txBody>
          <a:bodyPr wrap="none" lIns="0" tIns="0" rIns="0" bIns="0" rtlCol="0" anchor="t"/>
          <a:lstStyle/>
          <a:p>
            <a:pPr marL="0" indent="0" algn="l">
              <a:lnSpc>
                <a:spcPts val="325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7" name="Text 2"/>
          <p:cNvSpPr/>
          <p:nvPr/>
        </p:nvSpPr>
        <p:spPr>
          <a:xfrm>
            <a:off x="832104" y="978408"/>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Key Contributions/Asynchronous and Batch Processing</a:t>
            </a:r>
            <a:endParaRPr lang="en-US" sz="4640" dirty="0"/>
          </a:p>
        </p:txBody>
      </p:sp>
      <p:sp>
        <p:nvSpPr>
          <p:cNvPr id="8" name="Text 3"/>
          <p:cNvSpPr/>
          <p:nvPr/>
        </p:nvSpPr>
        <p:spPr>
          <a:xfrm>
            <a:off x="950976" y="4626864"/>
            <a:ext cx="3511296" cy="996696"/>
          </a:xfrm>
          <a:prstGeom prst="rect">
            <a:avLst/>
          </a:prstGeom>
          <a:noFill/>
          <a:ln/>
        </p:spPr>
        <p:txBody>
          <a:bodyPr wrap="square" lIns="0" tIns="0" rIns="0" bIns="0" rtlCol="0" anchor="t"/>
          <a:lstStyle/>
          <a:p>
            <a:pPr marL="0" indent="0" algn="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Supports asynchronous updates to minimize synchronization.</a:t>
            </a:r>
            <a:endParaRPr lang="en-US" sz="1850" dirty="0"/>
          </a:p>
        </p:txBody>
      </p:sp>
      <p:sp>
        <p:nvSpPr>
          <p:cNvPr id="9" name="Text 4"/>
          <p:cNvSpPr/>
          <p:nvPr/>
        </p:nvSpPr>
        <p:spPr>
          <a:xfrm>
            <a:off x="10177272" y="4626864"/>
            <a:ext cx="3511296" cy="996696"/>
          </a:xfrm>
          <a:prstGeom prst="rect">
            <a:avLst/>
          </a:prstGeom>
          <a:noFill/>
          <a:ln/>
        </p:spPr>
        <p:txBody>
          <a:bodyPr wrap="square" lIns="0" tIns="0" rIns="0" bIns="0" rtlCol="0" anchor="t"/>
          <a:lstStyle/>
          <a:p>
            <a:pPr marL="0" indent="0" algn="l">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Batches edge changes to improve load balancing and performance.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227832" y="3941064"/>
            <a:ext cx="1517904" cy="1216152"/>
          </a:xfrm>
          <a:prstGeom prst="rect">
            <a:avLst/>
          </a:prstGeom>
        </p:spPr>
      </p:pic>
      <p:pic>
        <p:nvPicPr>
          <p:cNvPr id="4" name="Image 2" descr="preencoded.png"/>
          <p:cNvPicPr>
            <a:picLocks noChangeAspect="1"/>
          </p:cNvPicPr>
          <p:nvPr/>
        </p:nvPicPr>
        <p:blipFill>
          <a:blip r:embed="rId5"/>
          <a:stretch>
            <a:fillRect/>
          </a:stretch>
        </p:blipFill>
        <p:spPr>
          <a:xfrm>
            <a:off x="10122408" y="3941064"/>
            <a:ext cx="1060704" cy="1216152"/>
          </a:xfrm>
          <a:prstGeom prst="rect">
            <a:avLst/>
          </a:prstGeom>
        </p:spPr>
      </p:pic>
      <p:sp>
        <p:nvSpPr>
          <p:cNvPr id="5" name="Text 0"/>
          <p:cNvSpPr/>
          <p:nvPr/>
        </p:nvSpPr>
        <p:spPr>
          <a:xfrm>
            <a:off x="960120" y="5385816"/>
            <a:ext cx="6053328" cy="338328"/>
          </a:xfrm>
          <a:prstGeom prst="rect">
            <a:avLst/>
          </a:prstGeom>
          <a:noFill/>
          <a:ln/>
        </p:spPr>
        <p:txBody>
          <a:bodyPr wrap="non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Demonstrated on large real and synthetic datasets.</a:t>
            </a:r>
            <a:endParaRPr lang="en-US" sz="1850" dirty="0"/>
          </a:p>
        </p:txBody>
      </p:sp>
      <p:sp>
        <p:nvSpPr>
          <p:cNvPr id="6" name="Text 1"/>
          <p:cNvSpPr/>
          <p:nvPr/>
        </p:nvSpPr>
        <p:spPr>
          <a:xfrm>
            <a:off x="832104" y="2066544"/>
            <a:ext cx="12984480" cy="1481328"/>
          </a:xfrm>
          <a:prstGeom prst="rect">
            <a:avLst/>
          </a:prstGeom>
          <a:noFill/>
          <a:ln/>
        </p:spPr>
        <p:txBody>
          <a:bodyPr wrap="square" lIns="0" tIns="0" rIns="0" bIns="0" rtlCol="0" anchor="t"/>
          <a:lstStyle/>
          <a:p>
            <a:pPr marL="0" indent="0" algn="l">
              <a:lnSpc>
                <a:spcPts val="5800"/>
              </a:lnSpc>
              <a:buNone/>
            </a:pPr>
            <a:r>
              <a:rPr lang="en-US" sz="4640" dirty="0">
                <a:solidFill>
                  <a:srgbClr val="F5F5F5"/>
                </a:solidFill>
                <a:latin typeface="思源黑体-思源黑体-Regular" pitchFamily="34" charset="0"/>
                <a:ea typeface="思源黑体-思源黑体-Regular" pitchFamily="34" charset="-122"/>
                <a:cs typeface="思源黑体-思源黑体-Regular" pitchFamily="34" charset="-120"/>
              </a:rPr>
              <a:t>Key Contributions/Implementation and Results</a:t>
            </a:r>
            <a:endParaRPr lang="en-US" sz="4640" dirty="0"/>
          </a:p>
        </p:txBody>
      </p:sp>
      <p:sp>
        <p:nvSpPr>
          <p:cNvPr id="7" name="Text 2"/>
          <p:cNvSpPr/>
          <p:nvPr/>
        </p:nvSpPr>
        <p:spPr>
          <a:xfrm>
            <a:off x="7626096" y="5385816"/>
            <a:ext cx="6053328" cy="667512"/>
          </a:xfrm>
          <a:prstGeom prst="rect">
            <a:avLst/>
          </a:prstGeom>
          <a:noFill/>
          <a:ln/>
        </p:spPr>
        <p:txBody>
          <a:bodyPr wrap="square" lIns="0" tIns="0" rIns="0" bIns="0" rtlCol="0" anchor="t"/>
          <a:lstStyle/>
          <a:p>
            <a:pPr marL="0" indent="0" algn="ctr">
              <a:lnSpc>
                <a:spcPts val="2600"/>
              </a:lnSpc>
              <a:buNone/>
            </a:pPr>
            <a:r>
              <a:rPr lang="en-US" sz="1850" dirty="0">
                <a:solidFill>
                  <a:srgbClr val="F5F5F5"/>
                </a:solidFill>
                <a:latin typeface="思源黑体-思源黑体-Regular" pitchFamily="34" charset="0"/>
                <a:ea typeface="思源黑体-思源黑体-Regular" pitchFamily="34" charset="-122"/>
                <a:cs typeface="思源黑体-思源黑体-Regular" pitchFamily="34" charset="-120"/>
              </a:rPr>
              <a:t>Achieved up to 5.6× speedup over traditional re-computation approaches using OpenMP and CUDA.</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522</Words>
  <Application>Microsoft Office PowerPoint</Application>
  <PresentationFormat>Custom</PresentationFormat>
  <Paragraphs>73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Sans Serif Collection</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Haider Zia</cp:lastModifiedBy>
  <cp:revision>2</cp:revision>
  <dcterms:created xsi:type="dcterms:W3CDTF">2025-04-20T16:22:12Z</dcterms:created>
  <dcterms:modified xsi:type="dcterms:W3CDTF">2025-04-20T16:26:50Z</dcterms:modified>
</cp:coreProperties>
</file>